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47" d="100"/>
          <a:sy n="47" d="100"/>
        </p:scale>
        <p:origin x="5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9E079-67F7-4EAF-A718-B403AC7434F7}"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15F2-EE8E-4D26-BC15-3F9D5105D700}" type="slidenum">
              <a:rPr lang="en-US" smtClean="0"/>
              <a:t>‹#›</a:t>
            </a:fld>
            <a:endParaRPr lang="en-US"/>
          </a:p>
        </p:txBody>
      </p:sp>
    </p:spTree>
    <p:extLst>
      <p:ext uri="{BB962C8B-B14F-4D97-AF65-F5344CB8AC3E}">
        <p14:creationId xmlns:p14="http://schemas.microsoft.com/office/powerpoint/2010/main" val="396475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EB7BCC31-23AF-4F37-BFD3-D96DAB45B72F}" type="slidenum">
              <a:rPr lang="en-US" altLang="en-US" sz="1200" smtClean="0"/>
              <a:pPr/>
              <a:t>6</a:t>
            </a:fld>
            <a:endParaRPr lang="en-US" altLang="en-US" sz="1200"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79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828EF548-6A09-4508-A308-EA7682E112DD}" type="slidenum">
              <a:rPr lang="en-US" altLang="en-US" sz="1200" smtClean="0"/>
              <a:pPr/>
              <a:t>8</a:t>
            </a:fld>
            <a:endParaRPr lang="en-US" altLang="en-US" sz="1200"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743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09C3EFBA-15AC-4B89-9A63-80F067711DFC}" type="slidenum">
              <a:rPr lang="en-US" altLang="en-US" sz="1200" smtClean="0"/>
              <a:pPr/>
              <a:t>13</a:t>
            </a:fld>
            <a:endParaRPr lang="en-US" altLang="en-US" sz="1200"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96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5F605-D0B1-472A-9BB7-A73E89B84862}"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87610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5F605-D0B1-472A-9BB7-A73E89B84862}"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356713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5F605-D0B1-472A-9BB7-A73E89B84862}"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6918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685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914400" y="1371600"/>
            <a:ext cx="5080000" cy="1676400"/>
          </a:xfrm>
        </p:spPr>
        <p:txBody>
          <a:bodyPr/>
          <a:lstStyle/>
          <a:p>
            <a:pPr lvl="0"/>
            <a:endParaRPr lang="en-US" noProof="0" smtClean="0"/>
          </a:p>
        </p:txBody>
      </p:sp>
      <p:sp>
        <p:nvSpPr>
          <p:cNvPr id="4" name="Text Placeholder 3"/>
          <p:cNvSpPr>
            <a:spLocks noGrp="1"/>
          </p:cNvSpPr>
          <p:nvPr>
            <p:ph type="body" sz="half" idx="2"/>
          </p:nvPr>
        </p:nvSpPr>
        <p:spPr>
          <a:xfrm>
            <a:off x="6197600" y="1371600"/>
            <a:ext cx="5080000"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6A52231-2F74-43E2-87F5-9E4021E5A441}" type="slidenum">
              <a:rPr lang="en-US" altLang="en-US"/>
              <a:pPr>
                <a:defRPr/>
              </a:pPr>
              <a:t>‹#›</a:t>
            </a:fld>
            <a:endParaRPr lang="en-US" altLang="en-US"/>
          </a:p>
        </p:txBody>
      </p:sp>
    </p:spTree>
    <p:extLst>
      <p:ext uri="{BB962C8B-B14F-4D97-AF65-F5344CB8AC3E}">
        <p14:creationId xmlns:p14="http://schemas.microsoft.com/office/powerpoint/2010/main" val="1283195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5F605-D0B1-472A-9BB7-A73E89B84862}"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311913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5F605-D0B1-472A-9BB7-A73E89B84862}"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201601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5F605-D0B1-472A-9BB7-A73E89B84862}"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309731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5F605-D0B1-472A-9BB7-A73E89B84862}"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355146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5F605-D0B1-472A-9BB7-A73E89B84862}"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178930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5F605-D0B1-472A-9BB7-A73E89B84862}"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371680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5F605-D0B1-472A-9BB7-A73E89B84862}"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388185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5F605-D0B1-472A-9BB7-A73E89B84862}"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42715-ECDE-4ECE-91AB-192D79146744}" type="slidenum">
              <a:rPr lang="en-US" smtClean="0"/>
              <a:t>‹#›</a:t>
            </a:fld>
            <a:endParaRPr lang="en-US"/>
          </a:p>
        </p:txBody>
      </p:sp>
    </p:spTree>
    <p:extLst>
      <p:ext uri="{BB962C8B-B14F-4D97-AF65-F5344CB8AC3E}">
        <p14:creationId xmlns:p14="http://schemas.microsoft.com/office/powerpoint/2010/main" val="2342862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5F605-D0B1-472A-9BB7-A73E89B84862}"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42715-ECDE-4ECE-91AB-192D79146744}" type="slidenum">
              <a:rPr lang="en-US" smtClean="0"/>
              <a:t>‹#›</a:t>
            </a:fld>
            <a:endParaRPr lang="en-US"/>
          </a:p>
        </p:txBody>
      </p:sp>
    </p:spTree>
    <p:extLst>
      <p:ext uri="{BB962C8B-B14F-4D97-AF65-F5344CB8AC3E}">
        <p14:creationId xmlns:p14="http://schemas.microsoft.com/office/powerpoint/2010/main" val="410892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altLang="en-US" dirty="0" smtClean="0">
                <a:solidFill>
                  <a:schemeClr val="accent5">
                    <a:lumMod val="50000"/>
                  </a:schemeClr>
                </a:solidFill>
                <a:ea typeface="ＭＳ Ｐゴシック" panose="020B0600070205080204" pitchFamily="34" charset="-128"/>
              </a:rPr>
              <a:t>The Transfer of Heat</a:t>
            </a:r>
          </a:p>
        </p:txBody>
      </p:sp>
      <p:sp>
        <p:nvSpPr>
          <p:cNvPr id="24579" name="Content Placeholder 2"/>
          <p:cNvSpPr>
            <a:spLocks noGrp="1"/>
          </p:cNvSpPr>
          <p:nvPr>
            <p:ph idx="1"/>
          </p:nvPr>
        </p:nvSpPr>
        <p:spPr>
          <a:xfrm>
            <a:off x="2575560" y="1493044"/>
            <a:ext cx="7772400" cy="1676400"/>
          </a:xfrm>
        </p:spPr>
        <p:txBody>
          <a:bodyPr/>
          <a:lstStyle/>
          <a:p>
            <a:pPr>
              <a:buFontTx/>
              <a:buChar char="•"/>
            </a:pPr>
            <a:r>
              <a:rPr lang="en-US" altLang="en-US" sz="3200" dirty="0" smtClean="0">
                <a:ea typeface="ＭＳ Ｐゴシック" panose="020B0600070205080204" pitchFamily="34" charset="-128"/>
              </a:rPr>
              <a:t>Heat is transferred by </a:t>
            </a:r>
            <a:r>
              <a:rPr lang="en-US" altLang="en-US" sz="3200" b="1" dirty="0" smtClean="0">
                <a:ea typeface="ＭＳ Ｐゴシック" panose="020B0600070205080204" pitchFamily="34" charset="-128"/>
              </a:rPr>
              <a:t>conduction</a:t>
            </a:r>
            <a:r>
              <a:rPr lang="en-US" altLang="en-US" sz="3200" dirty="0" smtClean="0">
                <a:ea typeface="ＭＳ Ｐゴシック" panose="020B0600070205080204" pitchFamily="34" charset="-128"/>
              </a:rPr>
              <a:t>, </a:t>
            </a:r>
            <a:r>
              <a:rPr lang="en-US" altLang="en-US" sz="3200" b="1" dirty="0" smtClean="0">
                <a:ea typeface="ＭＳ Ｐゴシック" panose="020B0600070205080204" pitchFamily="34" charset="-128"/>
              </a:rPr>
              <a:t>convection</a:t>
            </a:r>
            <a:r>
              <a:rPr lang="en-US" altLang="en-US" sz="3200" dirty="0" smtClean="0">
                <a:ea typeface="ＭＳ Ｐゴシック" panose="020B0600070205080204" pitchFamily="34" charset="-128"/>
              </a:rPr>
              <a:t>, and </a:t>
            </a:r>
            <a:r>
              <a:rPr lang="en-US" altLang="en-US" sz="3200" b="1" dirty="0" smtClean="0">
                <a:ea typeface="ＭＳ Ｐゴシック" panose="020B0600070205080204" pitchFamily="34" charset="-128"/>
              </a:rPr>
              <a:t>radiation.</a:t>
            </a:r>
          </a:p>
          <a:p>
            <a:pPr>
              <a:buFontTx/>
              <a:buChar char="•"/>
            </a:pPr>
            <a:endParaRPr lang="en-US" altLang="en-US" dirty="0" smtClean="0">
              <a:ea typeface="ＭＳ Ｐゴシック" panose="020B0600070205080204" pitchFamily="34" charset="-128"/>
            </a:endParaRPr>
          </a:p>
          <a:p>
            <a:pPr>
              <a:buFontTx/>
              <a:buChar char="•"/>
            </a:pPr>
            <a:endParaRPr lang="en-US" altLang="en-US" dirty="0" smtClean="0">
              <a:ea typeface="ＭＳ Ｐゴシック" panose="020B0600070205080204" pitchFamily="34" charset="-128"/>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2971800"/>
            <a:ext cx="4800600" cy="351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724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altLang="en-US" dirty="0" smtClean="0">
                <a:solidFill>
                  <a:srgbClr val="002060"/>
                </a:solidFill>
                <a:ea typeface="ＭＳ Ｐゴシック" panose="020B0600070205080204" pitchFamily="34" charset="-128"/>
              </a:rPr>
              <a:t>Heat Moves One Way</a:t>
            </a:r>
          </a:p>
        </p:txBody>
      </p:sp>
      <p:sp>
        <p:nvSpPr>
          <p:cNvPr id="32771" name="Text Placeholder 2"/>
          <p:cNvSpPr>
            <a:spLocks noGrp="1"/>
          </p:cNvSpPr>
          <p:nvPr>
            <p:ph type="body" idx="1"/>
          </p:nvPr>
        </p:nvSpPr>
        <p:spPr>
          <a:xfrm>
            <a:off x="1981200" y="1690688"/>
            <a:ext cx="4040188" cy="3733800"/>
          </a:xfrm>
        </p:spPr>
        <p:txBody>
          <a:bodyPr>
            <a:normAutofit/>
          </a:bodyPr>
          <a:lstStyle/>
          <a:p>
            <a:pPr>
              <a:buFontTx/>
              <a:buChar char="•"/>
            </a:pPr>
            <a:r>
              <a:rPr lang="en-US" altLang="en-US" sz="2800" dirty="0" smtClean="0">
                <a:ea typeface="ＭＳ Ｐゴシック" panose="020B0600070205080204" pitchFamily="34" charset="-128"/>
              </a:rPr>
              <a:t>   </a:t>
            </a:r>
            <a:r>
              <a:rPr lang="en-US" altLang="en-US" sz="2800" b="0" dirty="0" smtClean="0">
                <a:ea typeface="ＭＳ Ｐゴシック" panose="020B0600070205080204" pitchFamily="34" charset="-128"/>
              </a:rPr>
              <a:t>Ice does not transfer cold to other materials</a:t>
            </a:r>
          </a:p>
          <a:p>
            <a:pPr>
              <a:buFontTx/>
              <a:buChar char="•"/>
            </a:pPr>
            <a:endParaRPr lang="en-US" altLang="en-US" sz="2800" b="0" dirty="0" smtClean="0">
              <a:ea typeface="ＭＳ Ｐゴシック" panose="020B0600070205080204" pitchFamily="34" charset="-128"/>
            </a:endParaRPr>
          </a:p>
          <a:p>
            <a:pPr>
              <a:buFontTx/>
              <a:buChar char="•"/>
            </a:pPr>
            <a:r>
              <a:rPr lang="en-US" altLang="en-US" sz="2800" b="0" dirty="0" smtClean="0">
                <a:ea typeface="ＭＳ Ｐゴシック" panose="020B0600070205080204" pitchFamily="34" charset="-128"/>
              </a:rPr>
              <a:t>  There is no such thing as “coldness”</a:t>
            </a:r>
          </a:p>
          <a:p>
            <a:pPr>
              <a:buFontTx/>
              <a:buChar char="•"/>
            </a:pPr>
            <a:endParaRPr lang="en-US" altLang="en-US" sz="2800" b="0" dirty="0" smtClean="0">
              <a:ea typeface="ＭＳ Ｐゴシック" panose="020B0600070205080204" pitchFamily="34" charset="-128"/>
            </a:endParaRPr>
          </a:p>
          <a:p>
            <a:pPr>
              <a:buFontTx/>
              <a:buChar char="•"/>
            </a:pPr>
            <a:r>
              <a:rPr lang="en-US" altLang="en-US" sz="2800" b="0" dirty="0" smtClean="0">
                <a:ea typeface="ＭＳ Ｐゴシック" panose="020B0600070205080204" pitchFamily="34" charset="-128"/>
              </a:rPr>
              <a:t>   Heat transfer occurs in only </a:t>
            </a:r>
            <a:r>
              <a:rPr lang="en-US" altLang="en-US" sz="2800" b="0" u="sng" dirty="0" smtClean="0">
                <a:ea typeface="ＭＳ Ｐゴシック" panose="020B0600070205080204" pitchFamily="34" charset="-128"/>
              </a:rPr>
              <a:t>one</a:t>
            </a:r>
            <a:r>
              <a:rPr lang="en-US" altLang="en-US" sz="2800" b="0" dirty="0" smtClean="0">
                <a:ea typeface="ＭＳ Ｐゴシック" panose="020B0600070205080204" pitchFamily="34" charset="-128"/>
              </a:rPr>
              <a:t> direction</a:t>
            </a:r>
          </a:p>
          <a:p>
            <a:endParaRPr lang="en-US" altLang="en-US" sz="2800" dirty="0" smtClean="0">
              <a:ea typeface="ＭＳ Ｐゴシック" panose="020B0600070205080204" pitchFamily="34" charset="-128"/>
            </a:endParaRPr>
          </a:p>
        </p:txBody>
      </p:sp>
      <p:sp>
        <p:nvSpPr>
          <p:cNvPr id="31749" name="Text Placeholder 4"/>
          <p:cNvSpPr>
            <a:spLocks noGrp="1"/>
          </p:cNvSpPr>
          <p:nvPr>
            <p:ph type="body" sz="quarter" idx="3"/>
          </p:nvPr>
        </p:nvSpPr>
        <p:spPr>
          <a:xfrm>
            <a:off x="1979613" y="5410994"/>
            <a:ext cx="4041775" cy="1401762"/>
          </a:xfrm>
        </p:spPr>
        <p:txBody>
          <a:bodyPr/>
          <a:lstStyle/>
          <a:p>
            <a:pPr>
              <a:buFontTx/>
              <a:buChar char="•"/>
            </a:pPr>
            <a:r>
              <a:rPr lang="en-US" altLang="en-US" sz="2800" b="0" dirty="0" smtClean="0">
                <a:ea typeface="ＭＳ Ｐゴシック" panose="020B0600070205080204" pitchFamily="34" charset="-128"/>
              </a:rPr>
              <a:t>Heat transferring to ice will melt the ice</a:t>
            </a:r>
          </a:p>
          <a:p>
            <a:endParaRPr lang="en-US" altLang="en-US" dirty="0" smtClean="0">
              <a:ea typeface="ＭＳ Ｐゴシック" panose="020B0600070205080204" pitchFamily="34" charset="-128"/>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828800"/>
            <a:ext cx="3516313" cy="37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674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additive="base">
                                        <p:cTn id="1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749">
                                            <p:txEl>
                                              <p:pRg st="0" end="0"/>
                                            </p:txEl>
                                          </p:spTgt>
                                        </p:tgtEl>
                                        <p:attrNameLst>
                                          <p:attrName>style.visibility</p:attrName>
                                        </p:attrNameLst>
                                      </p:cBhvr>
                                      <p:to>
                                        <p:strVal val="visible"/>
                                      </p:to>
                                    </p:set>
                                    <p:anim calcmode="lin" valueType="num">
                                      <p:cBhvr additive="base">
                                        <p:cTn id="25" dur="5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altLang="en-US" dirty="0" smtClean="0">
                <a:ea typeface="ＭＳ Ｐゴシック" panose="020B0600070205080204" pitchFamily="34" charset="-128"/>
              </a:rPr>
              <a:t>Conductors and Insulators</a:t>
            </a:r>
          </a:p>
        </p:txBody>
      </p:sp>
      <p:sp>
        <p:nvSpPr>
          <p:cNvPr id="34819" name="Content Placeholder 3"/>
          <p:cNvSpPr>
            <a:spLocks noGrp="1"/>
          </p:cNvSpPr>
          <p:nvPr>
            <p:ph sz="half" idx="2"/>
          </p:nvPr>
        </p:nvSpPr>
        <p:spPr>
          <a:xfrm>
            <a:off x="1981200" y="1524001"/>
            <a:ext cx="4040188" cy="4602163"/>
          </a:xfrm>
        </p:spPr>
        <p:txBody>
          <a:bodyPr/>
          <a:lstStyle/>
          <a:p>
            <a:pPr marL="0" indent="0">
              <a:buFontTx/>
              <a:buChar char="•"/>
            </a:pPr>
            <a:r>
              <a:rPr lang="en-US" altLang="en-US" smtClean="0">
                <a:ea typeface="ＭＳ Ｐゴシック" panose="020B0600070205080204" pitchFamily="34" charset="-128"/>
              </a:rPr>
              <a:t>   A metal spatula would transfer heat better than a plastic spatula</a:t>
            </a:r>
          </a:p>
        </p:txBody>
      </p:sp>
      <p:sp>
        <p:nvSpPr>
          <p:cNvPr id="34820" name="Content Placeholder 5"/>
          <p:cNvSpPr>
            <a:spLocks noGrp="1"/>
          </p:cNvSpPr>
          <p:nvPr>
            <p:ph sz="quarter" idx="4"/>
          </p:nvPr>
        </p:nvSpPr>
        <p:spPr>
          <a:xfrm>
            <a:off x="6169026" y="1600201"/>
            <a:ext cx="4041775" cy="4525963"/>
          </a:xfrm>
        </p:spPr>
        <p:txBody>
          <a:bodyPr/>
          <a:lstStyle/>
          <a:p>
            <a:pPr marL="0" indent="0">
              <a:buFontTx/>
              <a:buChar char="•"/>
            </a:pPr>
            <a:r>
              <a:rPr lang="en-US" altLang="en-US" smtClean="0">
                <a:ea typeface="ＭＳ Ｐゴシック" panose="020B0600070205080204" pitchFamily="34" charset="-128"/>
              </a:rPr>
              <a:t>  A material that conducts heat well is called a </a:t>
            </a:r>
            <a:r>
              <a:rPr lang="en-US" altLang="en-US" b="1" u="sng" smtClean="0">
                <a:ea typeface="ＭＳ Ｐゴシック" panose="020B0600070205080204" pitchFamily="34" charset="-128"/>
              </a:rPr>
              <a:t>conductor</a:t>
            </a:r>
          </a:p>
          <a:p>
            <a:pPr marL="0" indent="0">
              <a:buFontTx/>
              <a:buChar char="•"/>
            </a:pPr>
            <a:r>
              <a:rPr lang="en-US" altLang="en-US" smtClean="0">
                <a:ea typeface="ＭＳ Ｐゴシック" panose="020B0600070205080204" pitchFamily="34" charset="-128"/>
              </a:rPr>
              <a:t>  Ex. Metals such as silver and stainless steel</a:t>
            </a:r>
          </a:p>
          <a:p>
            <a:pPr marL="0" indent="0">
              <a:buFontTx/>
              <a:buChar char="•"/>
            </a:pPr>
            <a:r>
              <a:rPr lang="en-US" altLang="en-US" smtClean="0">
                <a:ea typeface="ＭＳ Ｐゴシック" panose="020B0600070205080204" pitchFamily="34" charset="-128"/>
              </a:rPr>
              <a:t>  Good conductors, such as a tile floor, feel cool to the touch because it easily transfers heat away from your skin</a:t>
            </a:r>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733801"/>
            <a:ext cx="3643313" cy="194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564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20">
                                            <p:txEl>
                                              <p:pRg st="1" end="1"/>
                                            </p:txEl>
                                          </p:spTgt>
                                        </p:tgtEl>
                                        <p:attrNameLst>
                                          <p:attrName>style.visibility</p:attrName>
                                        </p:attrNameLst>
                                      </p:cBhvr>
                                      <p:to>
                                        <p:strVal val="visible"/>
                                      </p:to>
                                    </p:set>
                                    <p:anim calcmode="lin" valueType="num">
                                      <p:cBhvr additive="base">
                                        <p:cTn id="13" dur="500" fill="hold"/>
                                        <p:tgtEl>
                                          <p:spTgt spid="348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xEl>
                                              <p:pRg st="2" end="2"/>
                                            </p:txEl>
                                          </p:spTgt>
                                        </p:tgtEl>
                                        <p:attrNameLst>
                                          <p:attrName>style.visibility</p:attrName>
                                        </p:attrNameLst>
                                      </p:cBhvr>
                                      <p:to>
                                        <p:strVal val="visible"/>
                                      </p:to>
                                    </p:set>
                                    <p:anim calcmode="lin" valueType="num">
                                      <p:cBhvr additive="base">
                                        <p:cTn id="19" dur="500" fill="hold"/>
                                        <p:tgtEl>
                                          <p:spTgt spid="348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0" end="0"/>
                                            </p:txEl>
                                          </p:spTgt>
                                        </p:tgtEl>
                                        <p:attrNameLst>
                                          <p:attrName>style.visibility</p:attrName>
                                        </p:attrNameLst>
                                      </p:cBhvr>
                                      <p:to>
                                        <p:strVal val="visible"/>
                                      </p:to>
                                    </p:set>
                                    <p:anim calcmode="lin" valueType="num">
                                      <p:cBhvr additive="base">
                                        <p:cTn id="2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821"/>
                                        </p:tgtEl>
                                        <p:attrNameLst>
                                          <p:attrName>style.visibility</p:attrName>
                                        </p:attrNameLst>
                                      </p:cBhvr>
                                      <p:to>
                                        <p:strVal val="visible"/>
                                      </p:to>
                                    </p:set>
                                    <p:anim calcmode="lin" valueType="num">
                                      <p:cBhvr additive="base">
                                        <p:cTn id="29" dur="500" fill="hold"/>
                                        <p:tgtEl>
                                          <p:spTgt spid="34821"/>
                                        </p:tgtEl>
                                        <p:attrNameLst>
                                          <p:attrName>ppt_x</p:attrName>
                                        </p:attrNameLst>
                                      </p:cBhvr>
                                      <p:tavLst>
                                        <p:tav tm="0">
                                          <p:val>
                                            <p:strVal val="#ppt_x"/>
                                          </p:val>
                                        </p:tav>
                                        <p:tav tm="100000">
                                          <p:val>
                                            <p:strVal val="#ppt_x"/>
                                          </p:val>
                                        </p:tav>
                                      </p:tavLst>
                                    </p:anim>
                                    <p:anim calcmode="lin" valueType="num">
                                      <p:cBhvr additive="base">
                                        <p:cTn id="30"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ltLang="en-US" dirty="0" smtClean="0">
                <a:solidFill>
                  <a:srgbClr val="002060"/>
                </a:solidFill>
                <a:ea typeface="ＭＳ Ｐゴシック" panose="020B0600070205080204" pitchFamily="34" charset="-128"/>
              </a:rPr>
              <a:t>Conductors and Insulators</a:t>
            </a:r>
          </a:p>
        </p:txBody>
      </p:sp>
      <p:sp>
        <p:nvSpPr>
          <p:cNvPr id="35843" name="Content Placeholder 2"/>
          <p:cNvSpPr>
            <a:spLocks noGrp="1"/>
          </p:cNvSpPr>
          <p:nvPr>
            <p:ph idx="1"/>
          </p:nvPr>
        </p:nvSpPr>
        <p:spPr>
          <a:xfrm>
            <a:off x="2209800" y="1371600"/>
            <a:ext cx="5334000" cy="1676400"/>
          </a:xfrm>
        </p:spPr>
        <p:txBody>
          <a:bodyPr>
            <a:noAutofit/>
          </a:bodyPr>
          <a:lstStyle/>
          <a:p>
            <a:pPr>
              <a:buFontTx/>
              <a:buChar char="•"/>
            </a:pPr>
            <a:r>
              <a:rPr lang="en-US" altLang="en-US" dirty="0">
                <a:ea typeface="ＭＳ Ｐゴシック" panose="020B0600070205080204" pitchFamily="34" charset="-128"/>
              </a:rPr>
              <a:t>A material that does not conduct heat well is called an </a:t>
            </a:r>
            <a:r>
              <a:rPr lang="en-US" altLang="en-US" b="1" u="sng" dirty="0">
                <a:ea typeface="ＭＳ Ｐゴシック" panose="020B0600070205080204" pitchFamily="34" charset="-128"/>
              </a:rPr>
              <a:t>insulator</a:t>
            </a:r>
          </a:p>
          <a:p>
            <a:pPr lvl="1">
              <a:buFont typeface="Arial" panose="020B0604020202020204" pitchFamily="34" charset="0"/>
              <a:buChar char="•"/>
            </a:pPr>
            <a:r>
              <a:rPr lang="en-US" altLang="en-US" sz="2800" dirty="0">
                <a:ea typeface="ＭＳ Ｐゴシック" panose="020B0600070205080204" pitchFamily="34" charset="-128"/>
              </a:rPr>
              <a:t>  Ex. Wood, wool, paper, and gases in the air</a:t>
            </a:r>
          </a:p>
          <a:p>
            <a:pPr>
              <a:buFontTx/>
              <a:buChar char="•"/>
            </a:pPr>
            <a:r>
              <a:rPr lang="en-US" altLang="en-US" dirty="0">
                <a:ea typeface="ＭＳ Ｐゴシック" panose="020B0600070205080204" pitchFamily="34" charset="-128"/>
              </a:rPr>
              <a:t>Clothes and blankets are insulators that slow the transfer of heat out of your body</a:t>
            </a:r>
          </a:p>
          <a:p>
            <a:pPr>
              <a:buFontTx/>
              <a:buChar char="•"/>
            </a:pPr>
            <a:r>
              <a:rPr lang="en-US" altLang="en-US" dirty="0">
                <a:ea typeface="ＭＳ Ｐゴシック" panose="020B0600070205080204" pitchFamily="34" charset="-128"/>
              </a:rPr>
              <a:t>Insulation in a building prevents heat from entering the building in hot weather and from escaping in cold weather.</a:t>
            </a:r>
          </a:p>
        </p:txBody>
      </p:sp>
      <p:pic>
        <p:nvPicPr>
          <p:cNvPr id="41988" name="Picture 5" descr="http://scienceprojectideasforkids.com/wp-content/uploads/2010/06/insulated-utinsels-wood.jpt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1600201"/>
            <a:ext cx="29622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00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anim calcmode="lin" valueType="num">
                                      <p:cBhvr additive="base">
                                        <p:cTn id="23"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410201" y="73026"/>
            <a:ext cx="29321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a:solidFill>
                  <a:schemeClr val="bg1"/>
                </a:solidFill>
              </a:rPr>
              <a:t>- The Transfer of Heat</a:t>
            </a:r>
          </a:p>
        </p:txBody>
      </p:sp>
      <p:sp>
        <p:nvSpPr>
          <p:cNvPr id="43011" name="Rectangle 3"/>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Insulators</a:t>
            </a:r>
          </a:p>
        </p:txBody>
      </p:sp>
      <p:sp>
        <p:nvSpPr>
          <p:cNvPr id="43012" name="Rectangle 4"/>
          <p:cNvSpPr>
            <a:spLocks noGrp="1" noChangeArrowheads="1"/>
          </p:cNvSpPr>
          <p:nvPr>
            <p:ph type="body" idx="1"/>
          </p:nvPr>
        </p:nvSpPr>
        <p:spPr>
          <a:xfrm>
            <a:off x="2209800" y="1219200"/>
            <a:ext cx="7772400" cy="1828800"/>
          </a:xfrm>
        </p:spPr>
        <p:txBody>
          <a:bodyPr/>
          <a:lstStyle/>
          <a:p>
            <a:pPr eaLnBrk="1" hangingPunct="1">
              <a:buFontTx/>
              <a:buChar char="•"/>
            </a:pPr>
            <a:r>
              <a:rPr lang="en-US" altLang="en-US" smtClean="0">
                <a:ea typeface="ＭＳ Ｐゴシック" panose="020B0600070205080204" pitchFamily="34" charset="-128"/>
              </a:rPr>
              <a:t>Air between the panes of this window acts as an insulator to slow the transfer of heat.</a:t>
            </a:r>
          </a:p>
        </p:txBody>
      </p:sp>
      <p:pic>
        <p:nvPicPr>
          <p:cNvPr id="43013" name="Picture 6" descr="TEnHeat_Window_sx6940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38" y="2133600"/>
            <a:ext cx="31416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145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altLang="en-US" dirty="0" smtClean="0">
                <a:solidFill>
                  <a:schemeClr val="accent1">
                    <a:lumMod val="50000"/>
                  </a:schemeClr>
                </a:solidFill>
                <a:ea typeface="ＭＳ Ｐゴシック" panose="020B0600070205080204" pitchFamily="34" charset="-128"/>
              </a:rPr>
              <a:t>How is Heat Transferred</a:t>
            </a:r>
          </a:p>
        </p:txBody>
      </p:sp>
      <p:sp>
        <p:nvSpPr>
          <p:cNvPr id="3" name="Content Placeholder 2"/>
          <p:cNvSpPr>
            <a:spLocks noGrp="1"/>
          </p:cNvSpPr>
          <p:nvPr>
            <p:ph idx="1"/>
          </p:nvPr>
        </p:nvSpPr>
        <p:spPr>
          <a:xfrm>
            <a:off x="5532120" y="1690688"/>
            <a:ext cx="5486400" cy="1676400"/>
          </a:xfrm>
        </p:spPr>
        <p:txBody>
          <a:bodyPr>
            <a:noAutofit/>
          </a:bodyPr>
          <a:lstStyle/>
          <a:p>
            <a:pPr>
              <a:buFont typeface="Arial" panose="020B0604020202020204" pitchFamily="34" charset="0"/>
              <a:buChar char="•"/>
              <a:defRPr/>
            </a:pPr>
            <a:r>
              <a:rPr lang="en-US" sz="2400" dirty="0"/>
              <a:t>In the process of </a:t>
            </a:r>
            <a:r>
              <a:rPr lang="en-US" sz="2400" b="1" dirty="0"/>
              <a:t>conduction</a:t>
            </a:r>
            <a:r>
              <a:rPr lang="en-US" sz="2400" dirty="0"/>
              <a:t>, heat is transferred from one particle of matter to another without the movement of the matter.</a:t>
            </a:r>
          </a:p>
          <a:p>
            <a:pPr lvl="2">
              <a:buFont typeface="Arial" panose="020B0604020202020204" pitchFamily="34" charset="0"/>
              <a:buChar char="•"/>
              <a:defRPr/>
            </a:pPr>
            <a:r>
              <a:rPr lang="en-US" sz="2400" dirty="0"/>
              <a:t>Ex. Metal spoon in a pot of water on an electric stove</a:t>
            </a:r>
          </a:p>
          <a:p>
            <a:pPr marL="1028700" lvl="2" indent="-342900">
              <a:defRPr/>
            </a:pPr>
            <a:r>
              <a:rPr lang="en-US" sz="2400" dirty="0"/>
              <a:t>Fast-moving particles in the water transfer heat as they collide with the slow-moving particles in the spoon.  Eventually the heat conducts through the spoon and to your hand.</a:t>
            </a:r>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77095"/>
            <a:ext cx="5195888" cy="30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519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altLang="en-US" dirty="0" smtClean="0">
                <a:solidFill>
                  <a:srgbClr val="002060"/>
                </a:solidFill>
                <a:ea typeface="ＭＳ Ｐゴシック" panose="020B0600070205080204" pitchFamily="34" charset="-128"/>
              </a:rPr>
              <a:t>How is Heat Transferred</a:t>
            </a:r>
          </a:p>
        </p:txBody>
      </p:sp>
      <p:sp>
        <p:nvSpPr>
          <p:cNvPr id="26627" name="Content Placeholder 2"/>
          <p:cNvSpPr>
            <a:spLocks noGrp="1"/>
          </p:cNvSpPr>
          <p:nvPr>
            <p:ph idx="1"/>
          </p:nvPr>
        </p:nvSpPr>
        <p:spPr>
          <a:xfrm>
            <a:off x="4780280" y="1690688"/>
            <a:ext cx="5791200" cy="1676400"/>
          </a:xfrm>
        </p:spPr>
        <p:txBody>
          <a:bodyPr>
            <a:noAutofit/>
          </a:bodyPr>
          <a:lstStyle/>
          <a:p>
            <a:pPr>
              <a:buFontTx/>
              <a:buChar char="•"/>
            </a:pPr>
            <a:r>
              <a:rPr lang="en-US" altLang="en-US" sz="2400" dirty="0">
                <a:ea typeface="ＭＳ Ｐゴシック" panose="020B0600070205080204" pitchFamily="34" charset="-128"/>
              </a:rPr>
              <a:t>In </a:t>
            </a:r>
            <a:r>
              <a:rPr lang="en-US" altLang="en-US" sz="2400" b="1" u="sng" dirty="0">
                <a:ea typeface="ＭＳ Ｐゴシック" panose="020B0600070205080204" pitchFamily="34" charset="-128"/>
              </a:rPr>
              <a:t>convection</a:t>
            </a:r>
            <a:r>
              <a:rPr lang="en-US" altLang="en-US" sz="2400" dirty="0">
                <a:ea typeface="ＭＳ Ｐゴシック" panose="020B0600070205080204" pitchFamily="34" charset="-128"/>
              </a:rPr>
              <a:t>, heat is transferred by the movement of currents within a fluid.</a:t>
            </a:r>
          </a:p>
          <a:p>
            <a:pPr>
              <a:buFontTx/>
              <a:buChar char="•"/>
            </a:pPr>
            <a:r>
              <a:rPr lang="en-US" altLang="en-US" sz="2400" dirty="0">
                <a:ea typeface="ＭＳ Ｐゴシック" panose="020B0600070205080204" pitchFamily="34" charset="-128"/>
              </a:rPr>
              <a:t>When the water at the bottom of the pot is heated, its particles move faster.  The particles also move farther apart and become less dense.  The heated water will then rise, and the cooler water flows into its place.  </a:t>
            </a:r>
          </a:p>
          <a:p>
            <a:pPr>
              <a:buFontTx/>
              <a:buChar char="•"/>
            </a:pPr>
            <a:r>
              <a:rPr lang="en-US" altLang="en-US" sz="2400" dirty="0">
                <a:ea typeface="ＭＳ Ｐゴシック" panose="020B0600070205080204" pitchFamily="34" charset="-128"/>
              </a:rPr>
              <a:t>This flow creates a circular motion known as a </a:t>
            </a:r>
            <a:r>
              <a:rPr lang="en-US" altLang="en-US" sz="2400" b="1" u="sng" dirty="0">
                <a:ea typeface="ＭＳ Ｐゴシック" panose="020B0600070205080204" pitchFamily="34" charset="-128"/>
              </a:rPr>
              <a:t>convection</a:t>
            </a:r>
            <a:r>
              <a:rPr lang="en-US" altLang="en-US" sz="2400" u="sng" dirty="0">
                <a:ea typeface="ＭＳ Ｐゴシック" panose="020B0600070205080204" pitchFamily="34" charset="-128"/>
              </a:rPr>
              <a:t> </a:t>
            </a:r>
            <a:r>
              <a:rPr lang="en-US" altLang="en-US" sz="2400" b="1" u="sng" dirty="0">
                <a:ea typeface="ＭＳ Ｐゴシック" panose="020B0600070205080204" pitchFamily="34" charset="-128"/>
              </a:rPr>
              <a:t>current</a:t>
            </a:r>
            <a:r>
              <a:rPr lang="en-US" altLang="en-US" sz="2400" dirty="0">
                <a:ea typeface="ＭＳ Ｐゴシック" panose="020B0600070205080204" pitchFamily="34" charset="-128"/>
              </a:rPr>
              <a:t>.</a:t>
            </a:r>
          </a:p>
        </p:txBody>
      </p:sp>
      <p:pic>
        <p:nvPicPr>
          <p:cNvPr id="307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3048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596" y="5029201"/>
            <a:ext cx="3657596"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130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Convection and Convection Currents</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1"/>
            <a:ext cx="5905500" cy="423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805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dirty="0" smtClean="0">
                <a:solidFill>
                  <a:srgbClr val="002060"/>
                </a:solidFill>
                <a:ea typeface="ＭＳ Ｐゴシック" panose="020B0600070205080204" pitchFamily="34" charset="-128"/>
              </a:rPr>
              <a:t>How is Heat Transferre</a:t>
            </a:r>
            <a:r>
              <a:rPr lang="en-US" altLang="en-US" dirty="0" smtClean="0">
                <a:ea typeface="ＭＳ Ｐゴシック" panose="020B0600070205080204" pitchFamily="34" charset="-128"/>
              </a:rPr>
              <a:t>d</a:t>
            </a:r>
          </a:p>
        </p:txBody>
      </p:sp>
      <p:sp>
        <p:nvSpPr>
          <p:cNvPr id="28675" name="Content Placeholder 2"/>
          <p:cNvSpPr>
            <a:spLocks noGrp="1"/>
          </p:cNvSpPr>
          <p:nvPr>
            <p:ph idx="1"/>
          </p:nvPr>
        </p:nvSpPr>
        <p:spPr>
          <a:xfrm>
            <a:off x="5638800" y="1295400"/>
            <a:ext cx="4648200" cy="1676400"/>
          </a:xfrm>
        </p:spPr>
        <p:txBody>
          <a:bodyPr>
            <a:noAutofit/>
          </a:bodyPr>
          <a:lstStyle/>
          <a:p>
            <a:pPr>
              <a:buFontTx/>
              <a:buChar char="•"/>
            </a:pPr>
            <a:r>
              <a:rPr lang="en-US" altLang="en-US" sz="2400" dirty="0">
                <a:ea typeface="ＭＳ Ｐゴシック" panose="020B0600070205080204" pitchFamily="34" charset="-128"/>
              </a:rPr>
              <a:t>Radiation is the transfer of energy by electromagnetic waves.</a:t>
            </a:r>
          </a:p>
          <a:p>
            <a:pPr>
              <a:buFontTx/>
              <a:buChar char="•"/>
            </a:pPr>
            <a:r>
              <a:rPr lang="en-US" altLang="en-US" sz="2400" dirty="0">
                <a:ea typeface="ＭＳ Ｐゴシック" panose="020B0600070205080204" pitchFamily="34" charset="-128"/>
              </a:rPr>
              <a:t>Unlike conduction and convection, radiation does not require matter to transfer thermal energy.</a:t>
            </a:r>
          </a:p>
          <a:p>
            <a:pPr lvl="1">
              <a:buFont typeface="Arial" panose="020B0604020202020204" pitchFamily="34" charset="0"/>
              <a:buChar char="•"/>
            </a:pPr>
            <a:r>
              <a:rPr lang="en-US" altLang="en-US" dirty="0">
                <a:ea typeface="ＭＳ Ｐゴシック" panose="020B0600070205080204" pitchFamily="34" charset="-128"/>
              </a:rPr>
              <a:t> Ex. Heat from the sun</a:t>
            </a:r>
          </a:p>
          <a:p>
            <a:pPr>
              <a:buFontTx/>
              <a:buChar char="•"/>
            </a:pPr>
            <a:r>
              <a:rPr lang="en-US" altLang="en-US" sz="2400" dirty="0">
                <a:ea typeface="ＭＳ Ｐゴシック" panose="020B0600070205080204" pitchFamily="34" charset="-128"/>
              </a:rPr>
              <a:t>All of the sun’s energy that reaches Earth travels through millions of kilometers of empty space</a:t>
            </a:r>
          </a:p>
        </p:txBody>
      </p:sp>
      <p:pic>
        <p:nvPicPr>
          <p:cNvPr id="327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5410200" cy="421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685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5410201" y="73026"/>
            <a:ext cx="29321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a:solidFill>
                  <a:schemeClr val="bg1"/>
                </a:solidFill>
              </a:rPr>
              <a:t>- The Transfer of Heat</a:t>
            </a:r>
          </a:p>
        </p:txBody>
      </p:sp>
      <p:sp>
        <p:nvSpPr>
          <p:cNvPr id="33795" name="Rectangle 6"/>
          <p:cNvSpPr>
            <a:spLocks noGrp="1" noChangeArrowheads="1"/>
          </p:cNvSpPr>
          <p:nvPr>
            <p:ph type="title"/>
          </p:nvPr>
        </p:nvSpPr>
        <p:spPr/>
        <p:txBody>
          <a:bodyPr/>
          <a:lstStyle/>
          <a:p>
            <a:pPr algn="ctr" eaLnBrk="1" hangingPunct="1"/>
            <a:r>
              <a:rPr lang="en-US" altLang="en-US" dirty="0" smtClean="0">
                <a:solidFill>
                  <a:srgbClr val="002060"/>
                </a:solidFill>
                <a:ea typeface="ＭＳ Ｐゴシック" panose="020B0600070205080204" pitchFamily="34" charset="-128"/>
              </a:rPr>
              <a:t>Heat Moves One Way</a:t>
            </a:r>
          </a:p>
        </p:txBody>
      </p:sp>
      <p:sp>
        <p:nvSpPr>
          <p:cNvPr id="29700" name="Rectangle 7"/>
          <p:cNvSpPr>
            <a:spLocks noGrp="1" noChangeArrowheads="1"/>
          </p:cNvSpPr>
          <p:nvPr>
            <p:ph type="body" idx="1"/>
          </p:nvPr>
        </p:nvSpPr>
        <p:spPr/>
        <p:txBody>
          <a:bodyPr/>
          <a:lstStyle/>
          <a:p>
            <a:pPr eaLnBrk="1" hangingPunct="1">
              <a:buFont typeface="Arial" pitchFamily="34" charset="0"/>
              <a:buChar char="•"/>
              <a:defRPr/>
            </a:pPr>
            <a:r>
              <a:rPr lang="en-US" altLang="en-US" sz="3200" dirty="0">
                <a:ea typeface="MS PGothic" pitchFamily="34" charset="-128"/>
              </a:rPr>
              <a:t>If two objects have different temperatures, heat will flow from the warmer object to the colder one</a:t>
            </a:r>
            <a:r>
              <a:rPr lang="en-US" altLang="en-US" sz="3200" dirty="0" smtClean="0">
                <a:ea typeface="MS PGothic" pitchFamily="34" charset="-128"/>
              </a:rPr>
              <a:t>.</a:t>
            </a: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a:p>
            <a:pPr marL="0" indent="0">
              <a:defRPr/>
            </a:pPr>
            <a:endParaRPr lang="en-US" altLang="en-US" dirty="0" smtClean="0">
              <a:ea typeface="MS PGothic" pitchFamily="34" charset="-128"/>
            </a:endParaRPr>
          </a:p>
        </p:txBody>
      </p:sp>
      <p:pic>
        <p:nvPicPr>
          <p:cNvPr id="33797" name="Picture 8" descr="TEnHeat_Soup_sx6984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512" y="3212466"/>
            <a:ext cx="62769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816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altLang="en-US" dirty="0" smtClean="0">
                <a:solidFill>
                  <a:srgbClr val="002060"/>
                </a:solidFill>
                <a:ea typeface="ＭＳ Ｐゴシック" panose="020B0600070205080204" pitchFamily="34" charset="-128"/>
              </a:rPr>
              <a:t>Heat Moves One Way</a:t>
            </a:r>
          </a:p>
        </p:txBody>
      </p:sp>
      <p:sp>
        <p:nvSpPr>
          <p:cNvPr id="30723" name="Content Placeholder 2"/>
          <p:cNvSpPr>
            <a:spLocks noGrp="1"/>
          </p:cNvSpPr>
          <p:nvPr>
            <p:ph idx="1"/>
          </p:nvPr>
        </p:nvSpPr>
        <p:spPr/>
        <p:txBody>
          <a:bodyPr>
            <a:normAutofit/>
          </a:bodyPr>
          <a:lstStyle/>
          <a:p>
            <a:pPr>
              <a:buFontTx/>
              <a:buChar char="•"/>
            </a:pPr>
            <a:r>
              <a:rPr lang="en-US" altLang="en-US" sz="3200" dirty="0">
                <a:ea typeface="ＭＳ Ｐゴシック" panose="020B0600070205080204" pitchFamily="34" charset="-128"/>
              </a:rPr>
              <a:t>When heat flows into matter, the thermal energy of the matter increases</a:t>
            </a:r>
          </a:p>
          <a:p>
            <a:pPr>
              <a:buFontTx/>
              <a:buChar char="•"/>
            </a:pPr>
            <a:r>
              <a:rPr lang="en-US" altLang="en-US" sz="3200" dirty="0">
                <a:ea typeface="ＭＳ Ｐゴシック" panose="020B0600070205080204" pitchFamily="34" charset="-128"/>
              </a:rPr>
              <a:t>As thermal energy increases, the temperature increases</a:t>
            </a:r>
          </a:p>
          <a:p>
            <a:pPr>
              <a:buFontTx/>
              <a:buChar char="•"/>
            </a:pPr>
            <a:r>
              <a:rPr lang="en-US" altLang="en-US" sz="3200" dirty="0">
                <a:ea typeface="ＭＳ Ｐゴシック" panose="020B0600070205080204" pitchFamily="34" charset="-128"/>
              </a:rPr>
              <a:t>Heat will flow from one object to the other until the two objects have the same temperature</a:t>
            </a:r>
          </a:p>
          <a:p>
            <a:pPr lvl="1">
              <a:buFont typeface="Arial" panose="020B0604020202020204" pitchFamily="34" charset="0"/>
              <a:buChar char="•"/>
            </a:pPr>
            <a:r>
              <a:rPr lang="en-US" altLang="en-US" sz="3200" dirty="0">
                <a:ea typeface="ＭＳ Ｐゴシック" panose="020B0600070205080204" pitchFamily="34" charset="-128"/>
              </a:rPr>
              <a:t> Ex. Hot soup cooling to room temperature</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080" y="4995862"/>
            <a:ext cx="3562350"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251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3" descr="TEnHeat_GO_sx7475a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639" y="1295400"/>
            <a:ext cx="73231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Graphic Organizer</a:t>
            </a:r>
          </a:p>
        </p:txBody>
      </p:sp>
      <p:sp>
        <p:nvSpPr>
          <p:cNvPr id="36869" name="Rectangle 67"/>
          <p:cNvSpPr>
            <a:spLocks noChangeArrowheads="1"/>
          </p:cNvSpPr>
          <p:nvPr/>
        </p:nvSpPr>
        <p:spPr bwMode="auto">
          <a:xfrm>
            <a:off x="5257800" y="1447800"/>
            <a:ext cx="1752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algn="ctr"/>
            <a:r>
              <a:rPr lang="en-US" altLang="en-US"/>
              <a:t>Heat</a:t>
            </a:r>
          </a:p>
        </p:txBody>
      </p:sp>
      <p:sp>
        <p:nvSpPr>
          <p:cNvPr id="36873" name="Rectangle 87"/>
          <p:cNvSpPr>
            <a:spLocks noChangeArrowheads="1"/>
          </p:cNvSpPr>
          <p:nvPr/>
        </p:nvSpPr>
        <p:spPr bwMode="auto">
          <a:xfrm>
            <a:off x="5184775" y="2438401"/>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r>
              <a:rPr lang="en-US" altLang="en-US" sz="1800"/>
              <a:t>is the transfer of</a:t>
            </a:r>
          </a:p>
        </p:txBody>
      </p:sp>
      <p:sp>
        <p:nvSpPr>
          <p:cNvPr id="36874" name="Rectangle 88"/>
          <p:cNvSpPr>
            <a:spLocks noChangeArrowheads="1"/>
          </p:cNvSpPr>
          <p:nvPr/>
        </p:nvSpPr>
        <p:spPr bwMode="auto">
          <a:xfrm>
            <a:off x="5883275" y="4191001"/>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r>
              <a:rPr lang="en-US" altLang="en-US" sz="1800"/>
              <a:t>by</a:t>
            </a:r>
          </a:p>
        </p:txBody>
      </p:sp>
    </p:spTree>
    <p:extLst>
      <p:ext uri="{BB962C8B-B14F-4D97-AF65-F5344CB8AC3E}">
        <p14:creationId xmlns:p14="http://schemas.microsoft.com/office/powerpoint/2010/main" val="1028642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algn="ctr"/>
            <a:r>
              <a:rPr lang="en-US" altLang="en-US" dirty="0" smtClean="0">
                <a:solidFill>
                  <a:srgbClr val="002060"/>
                </a:solidFill>
                <a:ea typeface="ＭＳ Ｐゴシック" panose="020B0600070205080204" pitchFamily="34" charset="-128"/>
              </a:rPr>
              <a:t>Conductors and Insulators</a:t>
            </a:r>
          </a:p>
        </p:txBody>
      </p:sp>
      <p:sp>
        <p:nvSpPr>
          <p:cNvPr id="33795" name="Content Placeholder 2"/>
          <p:cNvSpPr>
            <a:spLocks noGrp="1"/>
          </p:cNvSpPr>
          <p:nvPr>
            <p:ph type="body" sz="half" idx="2"/>
          </p:nvPr>
        </p:nvSpPr>
        <p:spPr/>
        <p:txBody>
          <a:bodyPr>
            <a:noAutofit/>
          </a:bodyPr>
          <a:lstStyle/>
          <a:p>
            <a:pPr marL="0" indent="0">
              <a:buFontTx/>
              <a:buChar char="•"/>
            </a:pPr>
            <a:r>
              <a:rPr lang="en-US" altLang="en-US" sz="3200" dirty="0">
                <a:ea typeface="ＭＳ Ｐゴシック" panose="020B0600070205080204" pitchFamily="34" charset="-128"/>
              </a:rPr>
              <a:t>  A material can be either a conductor or an insulator</a:t>
            </a:r>
          </a:p>
          <a:p>
            <a:pPr marL="0" indent="0">
              <a:buFontTx/>
              <a:buChar char="•"/>
            </a:pPr>
            <a:r>
              <a:rPr lang="en-US" altLang="en-US" sz="3200" dirty="0">
                <a:ea typeface="ＭＳ Ｐゴシック" panose="020B0600070205080204" pitchFamily="34" charset="-128"/>
              </a:rPr>
              <a:t>  A </a:t>
            </a:r>
            <a:r>
              <a:rPr lang="en-US" altLang="en-US" sz="3200" b="1" u="sng" dirty="0">
                <a:ea typeface="ＭＳ Ｐゴシック" panose="020B0600070205080204" pitchFamily="34" charset="-128"/>
              </a:rPr>
              <a:t>conductor</a:t>
            </a:r>
            <a:r>
              <a:rPr lang="en-US" altLang="en-US" sz="3200" dirty="0">
                <a:ea typeface="ＭＳ Ｐゴシック" panose="020B0600070205080204" pitchFamily="34" charset="-128"/>
              </a:rPr>
              <a:t> transfers thermal energy well.  An </a:t>
            </a:r>
            <a:r>
              <a:rPr lang="en-US" altLang="en-US" sz="3200" b="1" u="sng" dirty="0">
                <a:ea typeface="ＭＳ Ｐゴシック" panose="020B0600070205080204" pitchFamily="34" charset="-128"/>
              </a:rPr>
              <a:t>insulator</a:t>
            </a:r>
            <a:r>
              <a:rPr lang="en-US" altLang="en-US" sz="3200" dirty="0">
                <a:ea typeface="ＭＳ Ｐゴシック" panose="020B0600070205080204" pitchFamily="34" charset="-128"/>
              </a:rPr>
              <a:t> does not transfer thermal energy well.</a:t>
            </a:r>
          </a:p>
        </p:txBody>
      </p:sp>
      <p:pic>
        <p:nvPicPr>
          <p:cNvPr id="3379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371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p:cNvSpPr>
            <a:spLocks noChangeArrowheads="1"/>
          </p:cNvSpPr>
          <p:nvPr/>
        </p:nvSpPr>
        <p:spPr bwMode="auto">
          <a:xfrm>
            <a:off x="1981200" y="4648201"/>
            <a:ext cx="838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a:t>  What materials do you think would be considered a conductor?</a:t>
            </a:r>
          </a:p>
          <a:p>
            <a:pPr>
              <a:buFontTx/>
              <a:buChar char="•"/>
            </a:pPr>
            <a:endParaRPr lang="en-US" altLang="en-US"/>
          </a:p>
          <a:p>
            <a:pPr>
              <a:buFontTx/>
              <a:buChar char="•"/>
            </a:pPr>
            <a:r>
              <a:rPr lang="en-US" altLang="en-US"/>
              <a:t>  What materials do you think would be considered an insulator?</a:t>
            </a:r>
          </a:p>
        </p:txBody>
      </p:sp>
    </p:spTree>
    <p:extLst>
      <p:ext uri="{BB962C8B-B14F-4D97-AF65-F5344CB8AC3E}">
        <p14:creationId xmlns:p14="http://schemas.microsoft.com/office/powerpoint/2010/main" val="3226630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7">
                                            <p:txEl>
                                              <p:pRg st="0" end="0"/>
                                            </p:txEl>
                                          </p:spTgt>
                                        </p:tgtEl>
                                        <p:attrNameLst>
                                          <p:attrName>style.visibility</p:attrName>
                                        </p:attrNameLst>
                                      </p:cBhvr>
                                      <p:to>
                                        <p:strVal val="visible"/>
                                      </p:to>
                                    </p:set>
                                    <p:anim calcmode="lin" valueType="num">
                                      <p:cBhvr additive="base">
                                        <p:cTn id="19" dur="500" fill="hold"/>
                                        <p:tgtEl>
                                          <p:spTgt spid="3379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7">
                                            <p:txEl>
                                              <p:pRg st="2" end="2"/>
                                            </p:txEl>
                                          </p:spTgt>
                                        </p:tgtEl>
                                        <p:attrNameLst>
                                          <p:attrName>style.visibility</p:attrName>
                                        </p:attrNameLst>
                                      </p:cBhvr>
                                      <p:to>
                                        <p:strVal val="visible"/>
                                      </p:to>
                                    </p:set>
                                    <p:anim calcmode="lin" valueType="num">
                                      <p:cBhvr additive="base">
                                        <p:cTn id="25" dur="500" fill="hold"/>
                                        <p:tgtEl>
                                          <p:spTgt spid="3379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6"/>
                                        </p:tgtEl>
                                        <p:attrNameLst>
                                          <p:attrName>style.visibility</p:attrName>
                                        </p:attrNameLst>
                                      </p:cBhvr>
                                      <p:to>
                                        <p:strVal val="visible"/>
                                      </p:to>
                                    </p:set>
                                    <p:anim calcmode="lin" valueType="num">
                                      <p:cBhvr additive="base">
                                        <p:cTn id="31" dur="500" fill="hold"/>
                                        <p:tgtEl>
                                          <p:spTgt spid="33796"/>
                                        </p:tgtEl>
                                        <p:attrNameLst>
                                          <p:attrName>ppt_x</p:attrName>
                                        </p:attrNameLst>
                                      </p:cBhvr>
                                      <p:tavLst>
                                        <p:tav tm="0">
                                          <p:val>
                                            <p:strVal val="#ppt_x"/>
                                          </p:val>
                                        </p:tav>
                                        <p:tav tm="100000">
                                          <p:val>
                                            <p:strVal val="#ppt_x"/>
                                          </p:val>
                                        </p:tav>
                                      </p:tavLst>
                                    </p:anim>
                                    <p:anim calcmode="lin" valueType="num">
                                      <p:cBhvr additive="base">
                                        <p:cTn id="32"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Words>
  <Application>Microsoft Office PowerPoint</Application>
  <PresentationFormat>Widescreen</PresentationFormat>
  <Paragraphs>64</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ＭＳ Ｐゴシック</vt:lpstr>
      <vt:lpstr>Arial</vt:lpstr>
      <vt:lpstr>Calibri</vt:lpstr>
      <vt:lpstr>Calibri Light</vt:lpstr>
      <vt:lpstr>Office Theme</vt:lpstr>
      <vt:lpstr>The Transfer of Heat</vt:lpstr>
      <vt:lpstr>How is Heat Transferred</vt:lpstr>
      <vt:lpstr>How is Heat Transferred</vt:lpstr>
      <vt:lpstr>Convection and Convection Currents</vt:lpstr>
      <vt:lpstr>How is Heat Transferred</vt:lpstr>
      <vt:lpstr>Heat Moves One Way</vt:lpstr>
      <vt:lpstr>Heat Moves One Way</vt:lpstr>
      <vt:lpstr>Graphic Organizer</vt:lpstr>
      <vt:lpstr>Conductors and Insulators</vt:lpstr>
      <vt:lpstr>Heat Moves One Way</vt:lpstr>
      <vt:lpstr>Conductors and Insulators</vt:lpstr>
      <vt:lpstr>Conductors and Insulators</vt:lpstr>
      <vt:lpstr>Insulators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Transfer of Heat</dc:title>
  <dc:creator>Karen Parker</dc:creator>
  <cp:lastModifiedBy>Karen Parker</cp:lastModifiedBy>
  <cp:revision>2</cp:revision>
  <dcterms:created xsi:type="dcterms:W3CDTF">2016-11-08T18:27:31Z</dcterms:created>
  <dcterms:modified xsi:type="dcterms:W3CDTF">2016-11-08T18:28:25Z</dcterms:modified>
</cp:coreProperties>
</file>